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5"/>
  </p:notesMasterIdLst>
  <p:handoutMasterIdLst>
    <p:handoutMasterId r:id="rId26"/>
  </p:handoutMasterIdLst>
  <p:sldIdLst>
    <p:sldId id="265" r:id="rId2"/>
    <p:sldId id="284" r:id="rId3"/>
    <p:sldId id="371" r:id="rId4"/>
    <p:sldId id="370" r:id="rId5"/>
    <p:sldId id="372" r:id="rId6"/>
    <p:sldId id="373" r:id="rId7"/>
    <p:sldId id="329" r:id="rId8"/>
    <p:sldId id="387" r:id="rId9"/>
    <p:sldId id="381" r:id="rId10"/>
    <p:sldId id="382" r:id="rId11"/>
    <p:sldId id="383" r:id="rId12"/>
    <p:sldId id="384" r:id="rId13"/>
    <p:sldId id="385" r:id="rId14"/>
    <p:sldId id="386" r:id="rId15"/>
    <p:sldId id="388" r:id="rId16"/>
    <p:sldId id="379" r:id="rId17"/>
    <p:sldId id="389" r:id="rId18"/>
    <p:sldId id="390" r:id="rId19"/>
    <p:sldId id="391" r:id="rId20"/>
    <p:sldId id="392" r:id="rId21"/>
    <p:sldId id="343" r:id="rId22"/>
    <p:sldId id="369" r:id="rId23"/>
    <p:sldId id="263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03FD"/>
    <a:srgbClr val="9307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6667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1074" y="11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7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0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5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04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2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9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93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49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34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1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3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9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1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860758"/>
            <a:ext cx="6400800" cy="1421983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Разработка модели распространения лесных пожаров на мезомасштабном уровне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BB9D62-52D3-4236-9553-F180B204A841}"/>
              </a:ext>
            </a:extLst>
          </p:cNvPr>
          <p:cNvSpPr/>
          <p:nvPr/>
        </p:nvSpPr>
        <p:spPr>
          <a:xfrm>
            <a:off x="0" y="3289569"/>
            <a:ext cx="9144000" cy="9768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Студент: Немков Ярослав Алексеевич. Группа</a:t>
            </a:r>
            <a:r>
              <a:rPr lang="en-US" dirty="0"/>
              <a:t> J4123</a:t>
            </a:r>
            <a:endParaRPr lang="ru-RU" dirty="0"/>
          </a:p>
          <a:p>
            <a:pPr algn="ctr"/>
            <a:r>
              <a:rPr lang="ru-RU" dirty="0"/>
              <a:t>Научный руководитель: Карсаков Андрей Сергеевич</a:t>
            </a:r>
          </a:p>
          <a:p>
            <a:pPr algn="ctr"/>
            <a:r>
              <a:rPr lang="ru-RU" sz="1400" dirty="0"/>
              <a:t>к.т.н., старший научный сотрудник, доцент ФЦТ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Теплопередача на уровне модулей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89" y="1247187"/>
            <a:ext cx="4936820" cy="838957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Данный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алгоритм</a:t>
            </a:r>
            <a:r>
              <a:rPr lang="ru-RU" sz="1600" dirty="0">
                <a:latin typeface="Golos Text" panose="020B0503020202020204"/>
              </a:rPr>
              <a:t> реализует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теплопередачу</a:t>
            </a:r>
            <a:r>
              <a:rPr lang="ru-RU" sz="1600" dirty="0">
                <a:latin typeface="Golos Text" panose="020B0503020202020204"/>
              </a:rPr>
              <a:t> между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соединенными модулями</a:t>
            </a:r>
            <a:r>
              <a:rPr lang="ru-RU" sz="1600" dirty="0">
                <a:latin typeface="Golos Text" panose="020B0503020202020204"/>
              </a:rPr>
              <a:t> в пределах заданного дерева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9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BA5374A-83FF-448B-BE03-8A78E7E1FBFC}"/>
              </a:ext>
            </a:extLst>
          </p:cNvPr>
          <p:cNvSpPr txBox="1">
            <a:spLocks/>
          </p:cNvSpPr>
          <p:nvPr/>
        </p:nvSpPr>
        <p:spPr>
          <a:xfrm>
            <a:off x="505689" y="1873318"/>
            <a:ext cx="2881249" cy="2735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ru-RU" sz="1600" dirty="0">
              <a:latin typeface="Golos Text" panose="020B0503020202020204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2355A9-FD7A-4867-AF6F-9B86C23FB915}"/>
              </a:ext>
            </a:extLst>
          </p:cNvPr>
          <p:cNvSpPr txBox="1">
            <a:spLocks/>
          </p:cNvSpPr>
          <p:nvPr/>
        </p:nvSpPr>
        <p:spPr>
          <a:xfrm>
            <a:off x="5552235" y="4250131"/>
            <a:ext cx="2406702" cy="358444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dirty="0">
                <a:latin typeface="Golos Text" panose="020B0503020202020204"/>
              </a:rPr>
              <a:t>Последовательность обхода модулей дерева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1264D9-B1A5-4AF8-9E10-C71C96B1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36" y="1247186"/>
            <a:ext cx="2406702" cy="2944423"/>
          </a:xfrm>
          <a:prstGeom prst="rect">
            <a:avLst/>
          </a:prstGeom>
          <a:ln>
            <a:noFill/>
          </a:ln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CC50B694-0354-4D68-98DA-DF144FF62700}"/>
              </a:ext>
            </a:extLst>
          </p:cNvPr>
          <p:cNvSpPr txBox="1">
            <a:spLocks/>
          </p:cNvSpPr>
          <p:nvPr/>
        </p:nvSpPr>
        <p:spPr>
          <a:xfrm>
            <a:off x="505689" y="2152271"/>
            <a:ext cx="4936820" cy="1549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Последовательность действий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алгоритма</a:t>
            </a:r>
            <a:r>
              <a:rPr lang="ru-RU" sz="1600" dirty="0">
                <a:latin typeface="Golos Text" panose="020B0503020202020204"/>
              </a:rPr>
              <a:t>: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обход заданного дерева в обратном порядке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для каждого модуля получить связанный модуль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сбалансировать температуры связанных модулей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B8E53FA-F9C8-43A7-BE6F-D311B3803151}"/>
              </a:ext>
            </a:extLst>
          </p:cNvPr>
          <p:cNvSpPr txBox="1">
            <a:spLocks/>
          </p:cNvSpPr>
          <p:nvPr/>
        </p:nvSpPr>
        <p:spPr>
          <a:xfrm>
            <a:off x="505689" y="3769618"/>
            <a:ext cx="4936820" cy="83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Данный способ обхода дерева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корректно</a:t>
            </a:r>
            <a:r>
              <a:rPr lang="ru-RU" sz="1600" dirty="0">
                <a:latin typeface="Golos Text" panose="020B0503020202020204"/>
              </a:rPr>
              <a:t> балансирует температуру связанных модулей в заданном дереве</a:t>
            </a:r>
          </a:p>
        </p:txBody>
      </p:sp>
    </p:spTree>
    <p:extLst>
      <p:ext uri="{BB962C8B-B14F-4D97-AF65-F5344CB8AC3E}">
        <p14:creationId xmlns:p14="http://schemas.microsoft.com/office/powerpoint/2010/main" val="206276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Теплопередача на уровне сетки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545" y="1175450"/>
            <a:ext cx="7482509" cy="375372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Данный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алгоритм </a:t>
            </a:r>
            <a:r>
              <a:rPr lang="en-US" sz="1600" dirty="0">
                <a:latin typeface="Golos Text" panose="020B0503020202020204"/>
              </a:rPr>
              <a:t>[3]</a:t>
            </a:r>
            <a:r>
              <a:rPr lang="ru-RU" sz="1600" dirty="0">
                <a:latin typeface="Golos Text" panose="020B0503020202020204"/>
              </a:rPr>
              <a:t> реализует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теплопередачу</a:t>
            </a:r>
            <a:r>
              <a:rPr lang="ru-RU" sz="1600" dirty="0">
                <a:latin typeface="Golos Text" panose="020B0503020202020204"/>
              </a:rPr>
              <a:t> в заданном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объеме воздуха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4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10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C063757-9223-4708-8DC5-EF0EDE1CC3A8}"/>
              </a:ext>
            </a:extLst>
          </p:cNvPr>
          <p:cNvSpPr/>
          <p:nvPr/>
        </p:nvSpPr>
        <p:spPr>
          <a:xfrm>
            <a:off x="519545" y="4506163"/>
            <a:ext cx="8014855" cy="2426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[3]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:</a:t>
            </a:r>
            <a:r>
              <a:rPr lang="en-US" sz="1000" dirty="0">
                <a:solidFill>
                  <a:schemeClr val="tx1"/>
                </a:solidFill>
              </a:rPr>
              <a:t> Stam J. Real-time fluid dynamics for games //Proceedings of the game developer conference. – 2003. – Т. 18. – №. 11.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71D937B-5707-4C41-9B25-27F515688BE1}"/>
              </a:ext>
            </a:extLst>
          </p:cNvPr>
          <p:cNvSpPr txBox="1">
            <a:spLocks/>
          </p:cNvSpPr>
          <p:nvPr/>
        </p:nvSpPr>
        <p:spPr>
          <a:xfrm>
            <a:off x="2669930" y="4150458"/>
            <a:ext cx="3804137" cy="242676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dirty="0">
                <a:latin typeface="Golos Text" panose="020B0503020202020204"/>
              </a:rPr>
              <a:t>Схема этапов жидкостного решателя Эйлера-Лагранжа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789F5C-3FFF-4517-AC57-18C5EE89A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05" y="2849578"/>
            <a:ext cx="5281989" cy="1185112"/>
          </a:xfrm>
          <a:prstGeom prst="rect">
            <a:avLst/>
          </a:prstGeom>
          <a:ln>
            <a:noFill/>
          </a:ln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C0D82CFF-C0A5-4F94-81A0-F11CC6FF2CE4}"/>
              </a:ext>
            </a:extLst>
          </p:cNvPr>
          <p:cNvSpPr txBox="1">
            <a:spLocks/>
          </p:cNvSpPr>
          <p:nvPr/>
        </p:nvSpPr>
        <p:spPr>
          <a:xfrm>
            <a:off x="519544" y="1622488"/>
            <a:ext cx="7482509" cy="1155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Особенности</a:t>
            </a:r>
            <a:r>
              <a:rPr lang="ru-RU" sz="1600" dirty="0">
                <a:latin typeface="Golos Text" panose="020B0503020202020204"/>
              </a:rPr>
              <a:t> алгоритма: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информация о атрибутах жидкости хранится в ячейках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сетки Эйлера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для решения основных этапов используется логика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частиц Лагранжа</a:t>
            </a:r>
          </a:p>
        </p:txBody>
      </p:sp>
    </p:spTree>
    <p:extLst>
      <p:ext uri="{BB962C8B-B14F-4D97-AF65-F5344CB8AC3E}">
        <p14:creationId xmlns:p14="http://schemas.microsoft.com/office/powerpoint/2010/main" val="73869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Теплопередача на уровне сетки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545" y="1175450"/>
            <a:ext cx="7482509" cy="375372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Все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расчеты</a:t>
            </a:r>
            <a:r>
              <a:rPr lang="ru-RU" sz="1600" dirty="0">
                <a:latin typeface="Golos Text" panose="020B0503020202020204"/>
              </a:rPr>
              <a:t> жидкостного решателя выполняются на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стороне </a:t>
            </a:r>
            <a:r>
              <a:rPr lang="en-US" sz="1600" dirty="0">
                <a:solidFill>
                  <a:srgbClr val="9103FD"/>
                </a:solidFill>
                <a:latin typeface="Golos Text" panose="020B0503020202020204"/>
              </a:rPr>
              <a:t>GPU</a:t>
            </a:r>
            <a:endParaRPr lang="ru-RU" sz="1600" dirty="0">
              <a:solidFill>
                <a:srgbClr val="9103FD"/>
              </a:solidFill>
              <a:latin typeface="Golos Text" panose="020B0503020202020204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4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11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79F5A1-7A77-4B34-A820-5A836B54D8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7327" y="1783155"/>
            <a:ext cx="2562913" cy="2415770"/>
          </a:xfrm>
          <a:prstGeom prst="rect">
            <a:avLst/>
          </a:prstGeom>
          <a:ln>
            <a:solidFill>
              <a:srgbClr val="9103FD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ABFE3B-6914-4B81-BBE2-F39B772460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0541" y="1783154"/>
            <a:ext cx="2562913" cy="2415769"/>
          </a:xfrm>
          <a:prstGeom prst="rect">
            <a:avLst/>
          </a:prstGeom>
          <a:ln>
            <a:solidFill>
              <a:srgbClr val="9103FD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BB3D77-445D-4272-A652-B3CB5DBF34C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00123" y="1783155"/>
            <a:ext cx="2562913" cy="2415768"/>
          </a:xfrm>
          <a:prstGeom prst="rect">
            <a:avLst/>
          </a:prstGeom>
          <a:ln>
            <a:solidFill>
              <a:srgbClr val="9103FD"/>
            </a:solidFill>
          </a:ln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6FC3B30-8534-4524-B4E9-79BEC2D7A251}"/>
              </a:ext>
            </a:extLst>
          </p:cNvPr>
          <p:cNvSpPr txBox="1">
            <a:spLocks/>
          </p:cNvSpPr>
          <p:nvPr/>
        </p:nvSpPr>
        <p:spPr>
          <a:xfrm>
            <a:off x="607326" y="4257446"/>
            <a:ext cx="2562913" cy="221740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dirty="0">
                <a:latin typeface="Golos Text" panose="020B0503020202020204"/>
              </a:rPr>
              <a:t>Реализация термина источник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F27FC8B-38EB-4F2F-899E-67145E1B1352}"/>
              </a:ext>
            </a:extLst>
          </p:cNvPr>
          <p:cNvSpPr txBox="1">
            <a:spLocks/>
          </p:cNvSpPr>
          <p:nvPr/>
        </p:nvSpPr>
        <p:spPr>
          <a:xfrm>
            <a:off x="3290540" y="4257446"/>
            <a:ext cx="2562913" cy="221740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dirty="0">
                <a:latin typeface="Golos Text" panose="020B0503020202020204"/>
              </a:rPr>
              <a:t>Реализация термина диффузия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B3069D3A-1237-4A1D-B861-D1883DFB65D6}"/>
              </a:ext>
            </a:extLst>
          </p:cNvPr>
          <p:cNvSpPr txBox="1">
            <a:spLocks/>
          </p:cNvSpPr>
          <p:nvPr/>
        </p:nvSpPr>
        <p:spPr>
          <a:xfrm>
            <a:off x="6000124" y="4257446"/>
            <a:ext cx="2562913" cy="221740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dirty="0">
                <a:latin typeface="Golos Text" panose="020B0503020202020204"/>
              </a:rPr>
              <a:t>Реализация термина адвекция</a:t>
            </a:r>
          </a:p>
        </p:txBody>
      </p:sp>
    </p:spTree>
    <p:extLst>
      <p:ext uri="{BB962C8B-B14F-4D97-AF65-F5344CB8AC3E}">
        <p14:creationId xmlns:p14="http://schemas.microsoft.com/office/powerpoint/2010/main" val="229533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Теплопередача на уровне модуль-сетка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546" y="1175449"/>
            <a:ext cx="5104500" cy="777709"/>
          </a:xfrm>
        </p:spPr>
        <p:txBody>
          <a:bodyPr anchor="ctr">
            <a:no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Данный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алгоритм</a:t>
            </a:r>
            <a:r>
              <a:rPr lang="ru-RU" sz="1600" dirty="0">
                <a:latin typeface="Golos Text" panose="020B0503020202020204"/>
              </a:rPr>
              <a:t> реализует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теплопередачу</a:t>
            </a:r>
            <a:r>
              <a:rPr lang="ru-RU" sz="1600" dirty="0">
                <a:latin typeface="Golos Text" panose="020B0503020202020204"/>
              </a:rPr>
              <a:t> между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модулем</a:t>
            </a:r>
            <a:r>
              <a:rPr lang="ru-RU" sz="1600" dirty="0">
                <a:latin typeface="Golos Text" panose="020B0503020202020204"/>
              </a:rPr>
              <a:t> и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объемом воздуха</a:t>
            </a:r>
            <a:r>
              <a:rPr lang="ru-RU" sz="1600" dirty="0">
                <a:latin typeface="Golos Text" panose="020B0503020202020204"/>
              </a:rPr>
              <a:t>, в пределах которого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в данный момент</a:t>
            </a:r>
            <a:r>
              <a:rPr lang="ru-RU" sz="1600" dirty="0">
                <a:latin typeface="Golos Text" panose="020B0503020202020204"/>
              </a:rPr>
              <a:t> находится модуль</a:t>
            </a:r>
            <a:endParaRPr lang="ru-RU" sz="1600" dirty="0">
              <a:solidFill>
                <a:srgbClr val="9103FD"/>
              </a:solidFill>
              <a:latin typeface="Golos Text" panose="020B0503020202020204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4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12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0648411-7347-4027-98E2-1B2AD272A0B2}"/>
              </a:ext>
            </a:extLst>
          </p:cNvPr>
          <p:cNvSpPr txBox="1">
            <a:spLocks/>
          </p:cNvSpPr>
          <p:nvPr/>
        </p:nvSpPr>
        <p:spPr>
          <a:xfrm>
            <a:off x="5843502" y="4284625"/>
            <a:ext cx="1995011" cy="389788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sz="1200" dirty="0">
                <a:latin typeface="Golos Text" panose="020B0503020202020204"/>
              </a:rPr>
              <a:t>Теплопередача между модулем и сеткой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333244-86C5-439F-A9B7-AC676406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02" y="1175449"/>
            <a:ext cx="1995011" cy="3022092"/>
          </a:xfrm>
          <a:prstGeom prst="rect">
            <a:avLst/>
          </a:prstGeom>
          <a:ln>
            <a:noFill/>
          </a:ln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BE2300F6-0539-4B5C-8DEF-0285E7BE5E79}"/>
              </a:ext>
            </a:extLst>
          </p:cNvPr>
          <p:cNvSpPr txBox="1">
            <a:spLocks/>
          </p:cNvSpPr>
          <p:nvPr/>
        </p:nvSpPr>
        <p:spPr>
          <a:xfrm>
            <a:off x="519546" y="2030108"/>
            <a:ext cx="5104500" cy="1937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Важные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замечания</a:t>
            </a:r>
            <a:r>
              <a:rPr lang="ru-RU" sz="1600" dirty="0">
                <a:latin typeface="Golos Text" panose="020B0503020202020204"/>
              </a:rPr>
              <a:t> по работе модели: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чтение и запись данных о текущем состоянии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атрибутов</a:t>
            </a:r>
            <a:r>
              <a:rPr lang="ru-RU" sz="1600" dirty="0">
                <a:latin typeface="Golos Text" panose="020B0503020202020204"/>
              </a:rPr>
              <a:t> сетки происходит в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асинхронном режиме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отрисовка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модулей</a:t>
            </a:r>
            <a:r>
              <a:rPr lang="ru-RU" sz="1600" dirty="0">
                <a:latin typeface="Golos Text" panose="020B0503020202020204"/>
              </a:rPr>
              <a:t> осуществляется с применением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инстанционного рендеринга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визуализация</a:t>
            </a:r>
            <a:r>
              <a:rPr lang="ru-RU" sz="1600" dirty="0">
                <a:latin typeface="Golos Text" panose="020B0503020202020204"/>
              </a:rPr>
              <a:t> распространения пожара выполнена с использованием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системы частиц</a:t>
            </a:r>
          </a:p>
        </p:txBody>
      </p:sp>
    </p:spTree>
    <p:extLst>
      <p:ext uri="{BB962C8B-B14F-4D97-AF65-F5344CB8AC3E}">
        <p14:creationId xmlns:p14="http://schemas.microsoft.com/office/powerpoint/2010/main" val="237301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Распространение лесных пожаров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546" y="1175450"/>
            <a:ext cx="7417446" cy="719188"/>
          </a:xfrm>
        </p:spPr>
        <p:txBody>
          <a:bodyPr anchor="ctr">
            <a:no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Разработанная модель зависит от ряда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параметров</a:t>
            </a:r>
            <a:r>
              <a:rPr lang="ru-RU" sz="1600" dirty="0">
                <a:latin typeface="Golos Text" panose="020B0503020202020204"/>
              </a:rPr>
              <a:t>, определяющих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характер распространения</a:t>
            </a:r>
            <a:r>
              <a:rPr lang="ru-RU" sz="1600" dirty="0">
                <a:latin typeface="Golos Text" panose="020B0503020202020204"/>
              </a:rPr>
              <a:t> лесных пожаров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17956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13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DB35378-6101-48FC-8F3A-2BBAB79E9A5C}"/>
              </a:ext>
            </a:extLst>
          </p:cNvPr>
          <p:cNvSpPr txBox="1">
            <a:spLocks/>
          </p:cNvSpPr>
          <p:nvPr/>
        </p:nvSpPr>
        <p:spPr>
          <a:xfrm>
            <a:off x="519546" y="1894638"/>
            <a:ext cx="7417446" cy="719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ru-RU" sz="1600" dirty="0">
              <a:latin typeface="Golos Text" panose="020B0503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DB5B25D-E804-4392-B6E3-A4E8B7DB4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342126"/>
                  </p:ext>
                </p:extLst>
              </p:nvPr>
            </p:nvGraphicFramePr>
            <p:xfrm>
              <a:off x="828000" y="2044029"/>
              <a:ext cx="7488000" cy="240966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72000">
                      <a:extLst>
                        <a:ext uri="{9D8B030D-6E8A-4147-A177-3AD203B41FA5}">
                          <a16:colId xmlns:a16="http://schemas.microsoft.com/office/drawing/2014/main" val="1443464103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785187282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223390658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439487223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Описание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Значение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Единица измерения</a:t>
                          </a: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3648022896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теплоты выделяемой в процессе горения древесины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50000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℃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кг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714224103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внутренней диффузии дерева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м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2443348350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теплопередачи между модулем и полем температуры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1445722321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теплопередачи между полем температуры и модулем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2361410392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диффузии поля температуры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м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3469589699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диффузии поля скорости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м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585402716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Плотность дерева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800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кг </m:t>
                                </m:r>
                                <m:sSup>
                                  <m:sSupPr>
                                    <m:ctrlP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м</m:t>
                                    </m:r>
                                  </m:e>
                                  <m:sup>
                                    <m:r>
                                      <a:rPr lang="ru-RU" sz="8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3088260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DB5B25D-E804-4392-B6E3-A4E8B7DB4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342126"/>
                  </p:ext>
                </p:extLst>
              </p:nvPr>
            </p:nvGraphicFramePr>
            <p:xfrm>
              <a:off x="828000" y="2044029"/>
              <a:ext cx="7488000" cy="240966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72000">
                      <a:extLst>
                        <a:ext uri="{9D8B030D-6E8A-4147-A177-3AD203B41FA5}">
                          <a16:colId xmlns:a16="http://schemas.microsoft.com/office/drawing/2014/main" val="1443464103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785187282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223390658"/>
                        </a:ext>
                      </a:extLst>
                    </a:gridCol>
                    <a:gridCol w="1872000">
                      <a:extLst>
                        <a:ext uri="{9D8B030D-6E8A-4147-A177-3AD203B41FA5}">
                          <a16:colId xmlns:a16="http://schemas.microsoft.com/office/drawing/2014/main" val="1439487223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Параметр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Описание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Значение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Единица измерения</a:t>
                          </a:r>
                        </a:p>
                      </a:txBody>
                      <a:tcPr marL="76113" marR="76113" marT="38057" marB="38057" anchor="ctr"/>
                    </a:tc>
                    <a:extLst>
                      <a:ext uri="{0D108BD9-81ED-4DB2-BD59-A6C34878D82A}">
                        <a16:rowId xmlns:a16="http://schemas.microsoft.com/office/drawing/2014/main" val="3648022896"/>
                      </a:ext>
                    </a:extLst>
                  </a:tr>
                  <a:tr h="3199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79245" r="-300649" b="-573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теплоты выделяемой в процессе горения древесины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50000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79245" r="-1303" b="-573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224103"/>
                      </a:ext>
                    </a:extLst>
                  </a:tr>
                  <a:tr h="3199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179245" r="-300649" b="-473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внутренней диффузии дерева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179245" r="-1303" b="-473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3348350"/>
                      </a:ext>
                    </a:extLst>
                  </a:tr>
                  <a:tr h="3199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284615" r="-300649" b="-3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теплопередачи между модулем и полем температуры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284615" r="-1303" b="-382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722321"/>
                      </a:ext>
                    </a:extLst>
                  </a:tr>
                  <a:tr h="3199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377358" r="-300649" b="-275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теплопередачи между полем температуры и модулем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377358" r="-1303" b="-2754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1410392"/>
                      </a:ext>
                    </a:extLst>
                  </a:tr>
                  <a:tr h="3199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486538" r="-300649" b="-1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диффузии поля температуры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486538" r="-1303" b="-1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589699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663043" r="-30064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Коэффициент диффузии поля скорости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663043" r="-1303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5402716"/>
                      </a:ext>
                    </a:extLst>
                  </a:tr>
                  <a:tr h="27894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25" t="-763043" r="-300649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Плотность дерева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800</a:t>
                          </a:r>
                        </a:p>
                      </a:txBody>
                      <a:tcPr marL="76113" marR="76113" marT="38057" marB="38057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76113" marR="76113" marT="38057" marB="38057" anchor="ctr">
                        <a:blipFill>
                          <a:blip r:embed="rId3"/>
                          <a:stretch>
                            <a:fillRect l="-300977" t="-763043" r="-1303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26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761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Критерии оценки производительности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14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3" y="1371647"/>
            <a:ext cx="7200001" cy="655426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Оценка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производительности</a:t>
            </a:r>
            <a:r>
              <a:rPr lang="ru-RU" sz="1600" dirty="0">
                <a:latin typeface="Golos Text" panose="020B0503020202020204"/>
              </a:rPr>
              <a:t> разработанной модели должна осуществляться в сравнении с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результатам моделирования</a:t>
            </a:r>
            <a:r>
              <a:rPr lang="ru-RU" sz="1600" dirty="0">
                <a:latin typeface="Golos Text" panose="020B0503020202020204"/>
              </a:rPr>
              <a:t> опорной статьи </a:t>
            </a:r>
            <a:r>
              <a:rPr lang="en-US" sz="1600" dirty="0">
                <a:latin typeface="Golos Text" panose="020B0503020202020204"/>
              </a:rPr>
              <a:t>[</a:t>
            </a:r>
            <a:r>
              <a:rPr lang="ru-RU" sz="1600" dirty="0">
                <a:latin typeface="Golos Text" panose="020B0503020202020204"/>
              </a:rPr>
              <a:t>1</a:t>
            </a:r>
            <a:r>
              <a:rPr lang="en-US" sz="1600" dirty="0">
                <a:latin typeface="Golos Text" panose="020B0503020202020204"/>
              </a:rPr>
              <a:t>]</a:t>
            </a:r>
            <a:endParaRPr lang="ru-RU" sz="1600" dirty="0">
              <a:latin typeface="Golos Text" panose="020B0503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565A04DE-4BB5-49AE-9968-301E4C6B5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138330"/>
                  </p:ext>
                </p:extLst>
              </p:nvPr>
            </p:nvGraphicFramePr>
            <p:xfrm>
              <a:off x="690448" y="2258222"/>
              <a:ext cx="7200000" cy="1080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165151889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3173055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59975338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33719647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207499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Разрешение сетки, м.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Шаг сетки, м.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деревьев, шт.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модулей, шт.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вычисления, мс.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03062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122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×64×128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3400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12200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28995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64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×64×48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78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5000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484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565A04DE-4BB5-49AE-9968-301E4C6B5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138330"/>
                  </p:ext>
                </p:extLst>
              </p:nvPr>
            </p:nvGraphicFramePr>
            <p:xfrm>
              <a:off x="690448" y="2258222"/>
              <a:ext cx="7200000" cy="1080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165151889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3173055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59975338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33719647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20749901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Разрешение сетки, м.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Шаг сетки, м.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деревьев, шт.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Количество модулей, шт.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Время вычисления, мс.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8603062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4" t="-100000" r="-402542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0000" r="-300844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47" t="-100000" r="-202119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578" t="-100000" r="-101266" b="-1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271" t="-100000" r="-1695" b="-1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8995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4" t="-203390" r="-402542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3390" r="-300844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47" t="-203390" r="-202119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578" t="-203390" r="-101266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271" t="-2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4484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5FA629-5A93-49E1-9429-94F1DA1CD177}"/>
              </a:ext>
            </a:extLst>
          </p:cNvPr>
          <p:cNvSpPr/>
          <p:nvPr/>
        </p:nvSpPr>
        <p:spPr>
          <a:xfrm>
            <a:off x="519545" y="4502631"/>
            <a:ext cx="8014855" cy="2462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[1]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:</a:t>
            </a:r>
            <a:r>
              <a:rPr lang="en-US" sz="1000" dirty="0">
                <a:solidFill>
                  <a:schemeClr val="tx1"/>
                </a:solidFill>
              </a:rPr>
              <a:t> Hädrich T. et al. Fire in paradise: Mesoscale simulation of wildfires //ACM Transactions on Graphics (TOG). – 2021. –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Т. 40. – №. 4. – С. 1-15.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9174D0F-E3AD-478E-8A32-4D93887D51D0}"/>
              </a:ext>
            </a:extLst>
          </p:cNvPr>
          <p:cNvSpPr txBox="1">
            <a:spLocks/>
          </p:cNvSpPr>
          <p:nvPr/>
        </p:nvSpPr>
        <p:spPr>
          <a:xfrm>
            <a:off x="690448" y="3568408"/>
            <a:ext cx="7290435" cy="6554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Выделенные критерии являются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критериями оценки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14205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Конфигурация системы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15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2" y="1250899"/>
            <a:ext cx="7380870" cy="527284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Ниже приведены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характеристики системы</a:t>
            </a:r>
            <a:r>
              <a:rPr lang="ru-RU" sz="1600" dirty="0">
                <a:latin typeface="Golos Text" panose="020B0503020202020204"/>
              </a:rPr>
              <a:t> для проведения экспериментов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4493852-058E-4563-9EEA-88BCE64B4CA0}"/>
              </a:ext>
            </a:extLst>
          </p:cNvPr>
          <p:cNvSpPr txBox="1">
            <a:spLocks/>
          </p:cNvSpPr>
          <p:nvPr/>
        </p:nvSpPr>
        <p:spPr>
          <a:xfrm>
            <a:off x="600012" y="2142134"/>
            <a:ext cx="738087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endParaRPr lang="ru-RU" sz="1600" dirty="0">
              <a:latin typeface="Golos Text" panose="020B0503020202020204"/>
            </a:endParaRPr>
          </a:p>
        </p:txBody>
      </p:sp>
      <p:graphicFrame>
        <p:nvGraphicFramePr>
          <p:cNvPr id="3" name="Таблица 7">
            <a:extLst>
              <a:ext uri="{FF2B5EF4-FFF2-40B4-BE49-F238E27FC236}">
                <a16:creationId xmlns:a16="http://schemas.microsoft.com/office/drawing/2014/main" id="{2CBF9AB3-6282-4105-90CB-B8AA63BA6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66213"/>
              </p:ext>
            </p:extLst>
          </p:nvPr>
        </p:nvGraphicFramePr>
        <p:xfrm>
          <a:off x="1524000" y="1958899"/>
          <a:ext cx="5760000" cy="151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65414449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3341868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Конфигурация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4233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Центральный процессор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Ryzen 5 3600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7887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Оперативная память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</a:t>
                      </a:r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0453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Графический процессор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Radeon RX 5700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3360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Видеопамять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1067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ru-RU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Операционная система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10</a:t>
                      </a:r>
                      <a:endParaRPr lang="ru-RU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227701"/>
                  </a:ext>
                </a:extLst>
              </a:tr>
            </a:tbl>
          </a:graphicData>
        </a:graphic>
      </p:graphicFrame>
      <p:sp>
        <p:nvSpPr>
          <p:cNvPr id="9" name="Объект 2">
            <a:extLst>
              <a:ext uri="{FF2B5EF4-FFF2-40B4-BE49-F238E27FC236}">
                <a16:creationId xmlns:a16="http://schemas.microsoft.com/office/drawing/2014/main" id="{289DAFC8-0CFA-4A71-BE22-692FDC539958}"/>
              </a:ext>
            </a:extLst>
          </p:cNvPr>
          <p:cNvSpPr txBox="1">
            <a:spLocks/>
          </p:cNvSpPr>
          <p:nvPr/>
        </p:nvSpPr>
        <p:spPr>
          <a:xfrm>
            <a:off x="713565" y="3651615"/>
            <a:ext cx="7380870" cy="527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Для замеров использовалась</a:t>
            </a:r>
            <a:r>
              <a:rPr lang="en-US" sz="1600" dirty="0">
                <a:latin typeface="Golos Text" panose="020B0503020202020204"/>
              </a:rPr>
              <a:t> </a:t>
            </a:r>
            <a:r>
              <a:rPr lang="ru-RU" sz="1600" dirty="0">
                <a:latin typeface="Golos Text" panose="020B0503020202020204"/>
              </a:rPr>
              <a:t>встроенная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среда аналитики </a:t>
            </a:r>
            <a:r>
              <a:rPr lang="en-US" sz="1600" dirty="0">
                <a:solidFill>
                  <a:srgbClr val="9103FD"/>
                </a:solidFill>
                <a:latin typeface="Golos Text" panose="020B0503020202020204"/>
              </a:rPr>
              <a:t>Unity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 </a:t>
            </a:r>
            <a:r>
              <a:rPr lang="en-US" sz="1600" dirty="0">
                <a:solidFill>
                  <a:srgbClr val="9103FD"/>
                </a:solidFill>
                <a:latin typeface="Golos Text" panose="020B0503020202020204"/>
              </a:rPr>
              <a:t>Profiler</a:t>
            </a:r>
            <a:endParaRPr lang="ru-RU" sz="1600" dirty="0">
              <a:solidFill>
                <a:srgbClr val="9103FD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9138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 с отключенной физикой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16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2" y="1508117"/>
            <a:ext cx="4352378" cy="1286504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Для оценки</a:t>
            </a:r>
            <a:r>
              <a:rPr lang="en-US" sz="1600" dirty="0">
                <a:latin typeface="Golos Text" panose="020B0503020202020204"/>
              </a:rPr>
              <a:t>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предельных возможностей</a:t>
            </a:r>
            <a:r>
              <a:rPr lang="ru-RU" sz="1600" dirty="0">
                <a:latin typeface="Golos Text" panose="020B0503020202020204"/>
              </a:rPr>
              <a:t> разработанной модели распространения лесных пожаров была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отключена физика деревьев</a:t>
            </a:r>
            <a:endParaRPr lang="ru-RU" sz="1600" dirty="0">
              <a:latin typeface="Golos Text" panose="020B0503020202020204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200BA79-ED3B-4E13-BD1A-876D8161A32C}"/>
              </a:ext>
            </a:extLst>
          </p:cNvPr>
          <p:cNvSpPr txBox="1">
            <a:spLocks/>
          </p:cNvSpPr>
          <p:nvPr/>
        </p:nvSpPr>
        <p:spPr>
          <a:xfrm>
            <a:off x="600012" y="2794621"/>
            <a:ext cx="4352378" cy="13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В качестве стенда для экспериментов была воссоздана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большая сцена леса</a:t>
            </a:r>
            <a:r>
              <a:rPr lang="ru-RU" sz="1600" dirty="0">
                <a:latin typeface="Golos Text" panose="020B0503020202020204"/>
              </a:rPr>
              <a:t>, состоящая из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285 экземпляров деревьев</a:t>
            </a:r>
            <a:r>
              <a:rPr lang="ru-RU" sz="1600" dirty="0">
                <a:latin typeface="Golos Text" panose="020B0503020202020204"/>
              </a:rPr>
              <a:t> с детализацией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44 модуля на дерево</a:t>
            </a:r>
            <a:r>
              <a:rPr lang="ru-RU" sz="1600" dirty="0">
                <a:latin typeface="Golos Text" panose="020B0503020202020204"/>
              </a:rPr>
              <a:t>.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Шаг сетки</a:t>
            </a:r>
            <a:r>
              <a:rPr lang="ru-RU" sz="1600" dirty="0">
                <a:latin typeface="Golos Text" panose="020B0503020202020204"/>
              </a:rPr>
              <a:t> оставляет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2 метра</a:t>
            </a:r>
            <a:endParaRPr lang="ru-RU" sz="1600" dirty="0">
              <a:latin typeface="Golos Text" panose="020B050302020202020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63A611-97DC-40EC-A088-D6FBA89B6B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4" y="1493486"/>
            <a:ext cx="3007785" cy="260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5E2D5593-9E38-4886-AFFA-B1657D2A91EB}"/>
              </a:ext>
            </a:extLst>
          </p:cNvPr>
          <p:cNvSpPr txBox="1">
            <a:spLocks/>
          </p:cNvSpPr>
          <p:nvPr/>
        </p:nvSpPr>
        <p:spPr>
          <a:xfrm>
            <a:off x="5266943" y="4180421"/>
            <a:ext cx="3007785" cy="303797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Большая сцена леса</a:t>
            </a:r>
          </a:p>
        </p:txBody>
      </p:sp>
    </p:spTree>
    <p:extLst>
      <p:ext uri="{BB962C8B-B14F-4D97-AF65-F5344CB8AC3E}">
        <p14:creationId xmlns:p14="http://schemas.microsoft.com/office/powerpoint/2010/main" val="3906941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 с отключенной физикой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17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2" y="1258215"/>
            <a:ext cx="7351610" cy="402335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Итоговые результаты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сопоставимы с производительностью опорной статьи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4149DC-EDBA-47A1-B2DC-1D9DB05A1B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013" y="1855621"/>
            <a:ext cx="3752532" cy="20859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717566-F4B5-4A29-A07D-E94CDC793A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1" y="1855621"/>
            <a:ext cx="3752532" cy="2085928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C78E2663-C6A6-4BAD-9546-E87C5F9CE2AF}"/>
              </a:ext>
            </a:extLst>
          </p:cNvPr>
          <p:cNvSpPr txBox="1">
            <a:spLocks/>
          </p:cNvSpPr>
          <p:nvPr/>
        </p:nvSpPr>
        <p:spPr>
          <a:xfrm>
            <a:off x="600013" y="4044023"/>
            <a:ext cx="3752532" cy="447509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Время вычисления модели распространения лесного пожара при 12000 модулях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5F43BBE-417E-43D1-AAB8-B868AC08D7DC}"/>
              </a:ext>
            </a:extLst>
          </p:cNvPr>
          <p:cNvSpPr txBox="1">
            <a:spLocks/>
          </p:cNvSpPr>
          <p:nvPr/>
        </p:nvSpPr>
        <p:spPr>
          <a:xfrm>
            <a:off x="4572506" y="4044023"/>
            <a:ext cx="3752027" cy="447509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Время рендеринга моделей деревьев при 12000 модулях</a:t>
            </a:r>
          </a:p>
        </p:txBody>
      </p:sp>
    </p:spTree>
    <p:extLst>
      <p:ext uri="{BB962C8B-B14F-4D97-AF65-F5344CB8AC3E}">
        <p14:creationId xmlns:p14="http://schemas.microsoft.com/office/powerpoint/2010/main" val="403564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 с включенной физикой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18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2" y="1492778"/>
            <a:ext cx="4352378" cy="1305957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Для оценки</a:t>
            </a:r>
            <a:r>
              <a:rPr lang="en-US" sz="1600" dirty="0">
                <a:latin typeface="Golos Text" panose="020B0503020202020204"/>
              </a:rPr>
              <a:t> </a:t>
            </a:r>
            <a:r>
              <a:rPr lang="ru-RU" sz="1600" dirty="0">
                <a:latin typeface="Golos Text" panose="020B0503020202020204"/>
              </a:rPr>
              <a:t>способности разработанной модели обрабатывать массив леса, состоящий из физических моделей деревьев, была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включена физика деревьев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200BA79-ED3B-4E13-BD1A-876D8161A32C}"/>
              </a:ext>
            </a:extLst>
          </p:cNvPr>
          <p:cNvSpPr txBox="1">
            <a:spLocks/>
          </p:cNvSpPr>
          <p:nvPr/>
        </p:nvSpPr>
        <p:spPr>
          <a:xfrm>
            <a:off x="600012" y="2798735"/>
            <a:ext cx="4352378" cy="1375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В качестве стенда для экспериментов была воссоздана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средняя сцена леса</a:t>
            </a:r>
            <a:r>
              <a:rPr lang="ru-RU" sz="1600" dirty="0">
                <a:latin typeface="Golos Text" panose="020B0503020202020204"/>
              </a:rPr>
              <a:t>, состоящая из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135 экземпляров деревьев</a:t>
            </a:r>
            <a:r>
              <a:rPr lang="ru-RU" sz="1600" dirty="0">
                <a:latin typeface="Golos Text" panose="020B0503020202020204"/>
              </a:rPr>
              <a:t> с детализацией около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44 модуля на дерево</a:t>
            </a:r>
            <a:r>
              <a:rPr lang="ru-RU" sz="1600" dirty="0">
                <a:latin typeface="Golos Text" panose="020B0503020202020204"/>
              </a:rPr>
              <a:t>.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Шаг сетки</a:t>
            </a:r>
            <a:r>
              <a:rPr lang="ru-RU" sz="1600" dirty="0">
                <a:latin typeface="Golos Text" panose="020B0503020202020204"/>
              </a:rPr>
              <a:t> оставляет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1 метр</a:t>
            </a:r>
            <a:endParaRPr lang="ru-RU" sz="1600" dirty="0">
              <a:latin typeface="Golos Text" panose="020B0503020202020204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E2D5593-9E38-4886-AFFA-B1657D2A91EB}"/>
              </a:ext>
            </a:extLst>
          </p:cNvPr>
          <p:cNvSpPr txBox="1">
            <a:spLocks/>
          </p:cNvSpPr>
          <p:nvPr/>
        </p:nvSpPr>
        <p:spPr>
          <a:xfrm>
            <a:off x="5266943" y="4180421"/>
            <a:ext cx="3007785" cy="303797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Средняя сцена леса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BF9DCA-C679-4729-A1DA-4F645D6012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43" y="1492778"/>
            <a:ext cx="3007784" cy="260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28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Основная 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31435"/>
            <a:ext cx="7548997" cy="3368274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dirty="0"/>
              <a:t>Существующие </a:t>
            </a:r>
            <a:r>
              <a:rPr lang="ru-RU" sz="1800" dirty="0">
                <a:solidFill>
                  <a:srgbClr val="9307FE"/>
                </a:solidFill>
              </a:rPr>
              <a:t>трехмерные</a:t>
            </a:r>
            <a:r>
              <a:rPr lang="ru-RU" sz="1800" dirty="0"/>
              <a:t> модели распространения лесных пожаров, учитывающие </a:t>
            </a:r>
            <a:r>
              <a:rPr lang="ru-RU" sz="1800" dirty="0">
                <a:solidFill>
                  <a:srgbClr val="9103FD"/>
                </a:solidFill>
              </a:rPr>
              <a:t>подробную геометрию </a:t>
            </a:r>
            <a:r>
              <a:rPr lang="ru-RU" sz="1800" dirty="0"/>
              <a:t>и</a:t>
            </a:r>
            <a:r>
              <a:rPr lang="ru-RU" sz="1800" dirty="0">
                <a:solidFill>
                  <a:srgbClr val="9103FD"/>
                </a:solidFill>
              </a:rPr>
              <a:t> физику растительности</a:t>
            </a:r>
            <a:r>
              <a:rPr lang="ru-RU" sz="1800" dirty="0"/>
              <a:t>,  существенно теряют в производительности при обработке детализированного леса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ru-RU" sz="18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C1C3535-8081-44B2-9EA4-B0B1042AAC45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Эксперимент с включенной физикой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725272" y="4775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19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8050D95-D41A-46ED-8F26-3008825A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12" y="1258215"/>
            <a:ext cx="7351610" cy="402335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Итоговые результаты говорят о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возможности моделирования полноценного леса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78E2663-C6A6-4BAD-9546-E87C5F9CE2AF}"/>
              </a:ext>
            </a:extLst>
          </p:cNvPr>
          <p:cNvSpPr txBox="1">
            <a:spLocks/>
          </p:cNvSpPr>
          <p:nvPr/>
        </p:nvSpPr>
        <p:spPr>
          <a:xfrm>
            <a:off x="600012" y="4044023"/>
            <a:ext cx="3725515" cy="447509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Время вычисления модели распространения лесного пожара при 6000 модулях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5F43BBE-417E-43D1-AAB8-B868AC08D7DC}"/>
              </a:ext>
            </a:extLst>
          </p:cNvPr>
          <p:cNvSpPr txBox="1">
            <a:spLocks/>
          </p:cNvSpPr>
          <p:nvPr/>
        </p:nvSpPr>
        <p:spPr>
          <a:xfrm>
            <a:off x="4572506" y="4044023"/>
            <a:ext cx="3725009" cy="447509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Время моделирования физики моделей деревьев при 6000 модулях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87CB32-1BCF-4670-983B-EB35C7E7BF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012" y="1855621"/>
            <a:ext cx="3725515" cy="2085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CFD777-8AE0-4761-B7C3-D3D157B3E1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856126"/>
            <a:ext cx="3725515" cy="20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89081"/>
            <a:ext cx="7620000" cy="3486828"/>
          </a:xfrm>
        </p:spPr>
        <p:txBody>
          <a:bodyPr anchor="ctr">
            <a:noAutofit/>
          </a:bodyPr>
          <a:lstStyle/>
          <a:p>
            <a:pPr algn="just">
              <a:lnSpc>
                <a:spcPct val="110000"/>
              </a:lnSpc>
            </a:pPr>
            <a:r>
              <a:rPr lang="ru-RU" sz="1600" dirty="0"/>
              <a:t>В результате работы была разработана </a:t>
            </a:r>
            <a:r>
              <a:rPr lang="ru-RU" sz="1600" dirty="0">
                <a:solidFill>
                  <a:srgbClr val="9103FD"/>
                </a:solidFill>
              </a:rPr>
              <a:t>модель распространения лесных пожаров</a:t>
            </a:r>
            <a:r>
              <a:rPr lang="ru-RU" sz="1600" dirty="0"/>
              <a:t>, способная работать с большим числом </a:t>
            </a:r>
            <a:r>
              <a:rPr lang="ru-RU" sz="1600" dirty="0">
                <a:solidFill>
                  <a:srgbClr val="9103FD"/>
                </a:solidFill>
              </a:rPr>
              <a:t>детализированных моделей деревьев</a:t>
            </a:r>
            <a:r>
              <a:rPr lang="ru-RU" sz="1600" dirty="0"/>
              <a:t>, обладающих </a:t>
            </a:r>
            <a:r>
              <a:rPr lang="ru-RU" sz="1600" dirty="0">
                <a:solidFill>
                  <a:srgbClr val="9103FD"/>
                </a:solidFill>
              </a:rPr>
              <a:t>физической формой</a:t>
            </a:r>
            <a:r>
              <a:rPr lang="ru-RU" sz="1600" dirty="0"/>
              <a:t>, в режиме </a:t>
            </a:r>
            <a:r>
              <a:rPr lang="ru-RU" sz="1600" dirty="0">
                <a:solidFill>
                  <a:srgbClr val="9103FD"/>
                </a:solidFill>
              </a:rPr>
              <a:t>реального времени</a:t>
            </a:r>
          </a:p>
          <a:p>
            <a:pPr algn="just">
              <a:lnSpc>
                <a:spcPct val="110000"/>
              </a:lnSpc>
            </a:pPr>
            <a:endParaRPr lang="ru-RU" sz="1600" dirty="0"/>
          </a:p>
          <a:p>
            <a:pPr algn="just">
              <a:lnSpc>
                <a:spcPct val="110000"/>
              </a:lnSpc>
            </a:pPr>
            <a:r>
              <a:rPr lang="ru-RU" sz="1600" dirty="0"/>
              <a:t>Достигнуто это было благодаря: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инстанционному рендерингу геометрии моделей деревьев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модификации многомодульного подхода представления растительности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адаптации жидкостного решателя Эйлера-Лагранжа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05BCB03-55E0-FC08-8944-3A5C972D62D3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94427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План дальнейшей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89081"/>
            <a:ext cx="7620000" cy="3486828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ru-RU" sz="1600" dirty="0"/>
              <a:t>В качестве потенциальных улучшений можно предложить: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объединить </a:t>
            </a:r>
            <a:r>
              <a:rPr lang="ru-RU" sz="1600" dirty="0">
                <a:solidFill>
                  <a:srgbClr val="9307FE"/>
                </a:solidFill>
              </a:rPr>
              <a:t>текущее представление растительности</a:t>
            </a:r>
            <a:r>
              <a:rPr lang="ru-RU" sz="1600" dirty="0"/>
              <a:t> с алгоритмами, способными считывать </a:t>
            </a:r>
            <a:r>
              <a:rPr lang="ru-RU" sz="1600" dirty="0">
                <a:solidFill>
                  <a:srgbClr val="9307FE"/>
                </a:solidFill>
              </a:rPr>
              <a:t>скелеты растительности</a:t>
            </a:r>
            <a:r>
              <a:rPr lang="ru-RU" sz="1600" dirty="0"/>
              <a:t> для автоматизации процесса генерации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перенести разработанный алгоритм на стек технологий, </a:t>
            </a:r>
            <a:r>
              <a:rPr lang="ru-RU" sz="1600" dirty="0">
                <a:solidFill>
                  <a:srgbClr val="9103FD"/>
                </a:solidFill>
              </a:rPr>
              <a:t>ориентированный на данные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расширить разработанную модель распространения лесного пожара до возможности совместного моделирования </a:t>
            </a:r>
            <a:r>
              <a:rPr lang="ru-RU" sz="1600" dirty="0">
                <a:solidFill>
                  <a:srgbClr val="9103FD"/>
                </a:solidFill>
              </a:rPr>
              <a:t>верхового и низового пожара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оптимизировать разработанный алгоритм путём добавления </a:t>
            </a:r>
            <a:r>
              <a:rPr lang="ru-RU" sz="1600" dirty="0">
                <a:solidFill>
                  <a:srgbClr val="9103FD"/>
                </a:solidFill>
              </a:rPr>
              <a:t>логики квадродеревьев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05BCB03-55E0-FC08-8944-3A5C972D62D3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2419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90837" y="4357925"/>
            <a:ext cx="333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Telegram: @nemkofffslava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Email: nemkofff.slava@gmail.com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C1C3535-8081-44B2-9EA4-B0B1042AAC45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2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0EED42A-3FF6-41C8-B961-49EACE96E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31435"/>
            <a:ext cx="7548997" cy="336827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600" b="1" dirty="0"/>
              <a:t>Цель:</a:t>
            </a:r>
            <a:r>
              <a:rPr lang="ru-RU" sz="1600" dirty="0"/>
              <a:t> разработать </a:t>
            </a:r>
            <a:r>
              <a:rPr lang="ru-RU" sz="1600" dirty="0">
                <a:solidFill>
                  <a:srgbClr val="9103FD"/>
                </a:solidFill>
              </a:rPr>
              <a:t>модель распространения лесных пожаров</a:t>
            </a:r>
            <a:r>
              <a:rPr lang="ru-RU" sz="1600" dirty="0"/>
              <a:t>, способной работать с множеством экземпляров растительности, обладающих </a:t>
            </a:r>
            <a:r>
              <a:rPr lang="ru-RU" sz="1600" dirty="0">
                <a:solidFill>
                  <a:srgbClr val="9103FD"/>
                </a:solidFill>
              </a:rPr>
              <a:t>физической формой</a:t>
            </a:r>
            <a:r>
              <a:rPr lang="ru-RU" sz="1600" dirty="0"/>
              <a:t>, в </a:t>
            </a:r>
            <a:r>
              <a:rPr lang="ru-RU" sz="1600" dirty="0">
                <a:solidFill>
                  <a:srgbClr val="9103FD"/>
                </a:solidFill>
              </a:rPr>
              <a:t>режиме реального времени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600" b="1" dirty="0"/>
              <a:t>Задачи</a:t>
            </a:r>
            <a:r>
              <a:rPr lang="ru-RU" sz="1600" dirty="0"/>
              <a:t>: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анализ существующих моделей распространения лесных пожаров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анализ существующих моделей реализации физики растительности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разработка модели распространения лесных пожаров на основе </a:t>
            </a:r>
            <a:r>
              <a:rPr lang="ru-RU" sz="1600" dirty="0">
                <a:solidFill>
                  <a:srgbClr val="9103FD"/>
                </a:solidFill>
              </a:rPr>
              <a:t>мезомасштабного представления растительности</a:t>
            </a:r>
            <a:r>
              <a:rPr lang="ru-RU" sz="1600" dirty="0"/>
              <a:t> с учётом </a:t>
            </a:r>
            <a:r>
              <a:rPr lang="ru-RU" sz="1600" dirty="0">
                <a:solidFill>
                  <a:srgbClr val="9103FD"/>
                </a:solidFill>
              </a:rPr>
              <a:t>физики растительности</a:t>
            </a: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анализ полученных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3447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составляющие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89" y="1034361"/>
            <a:ext cx="7511770" cy="374108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800" b="0" i="0" dirty="0">
                <a:solidFill>
                  <a:srgbClr val="9103FD"/>
                </a:solidFill>
                <a:effectLst/>
                <a:latin typeface="Golos Text" panose="020B0503020202020204"/>
              </a:rPr>
              <a:t>Трехме</a:t>
            </a:r>
            <a:r>
              <a:rPr lang="ru-RU" sz="1800" dirty="0">
                <a:solidFill>
                  <a:srgbClr val="9103FD"/>
                </a:solidFill>
                <a:latin typeface="Golos Text" panose="020B0503020202020204"/>
              </a:rPr>
              <a:t>рные модели</a:t>
            </a:r>
            <a:r>
              <a:rPr lang="ru-RU" sz="1800" dirty="0">
                <a:latin typeface="Golos Text" panose="020B0503020202020204"/>
              </a:rPr>
              <a:t> распространения лесных пожаров затрагивают: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модель </a:t>
            </a:r>
            <a:r>
              <a:rPr lang="ru-RU" sz="1800" dirty="0">
                <a:solidFill>
                  <a:srgbClr val="9103FD"/>
                </a:solidFill>
                <a:latin typeface="Golos Text" panose="020B0503020202020204"/>
              </a:rPr>
              <a:t>представления растительности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модель </a:t>
            </a:r>
            <a:r>
              <a:rPr lang="ru-RU" sz="1800" dirty="0">
                <a:solidFill>
                  <a:srgbClr val="9103FD"/>
                </a:solidFill>
                <a:latin typeface="Golos Text" panose="020B0503020202020204"/>
              </a:rPr>
              <a:t>динамики растительности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модель </a:t>
            </a:r>
            <a:r>
              <a:rPr lang="ru-RU" sz="1800" dirty="0">
                <a:solidFill>
                  <a:srgbClr val="9103FD"/>
                </a:solidFill>
                <a:latin typeface="Golos Text" panose="020B0503020202020204"/>
              </a:rPr>
              <a:t>распространения лесных пожаров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2420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Представление растительности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D86072-EF56-4956-8BF2-C1229E08F58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24" y="2099462"/>
            <a:ext cx="2618842" cy="211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29AF26-2D84-4451-A55E-E144914EB84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347" y="2099462"/>
            <a:ext cx="3291840" cy="21140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CD4D7546-5494-4AAC-9A51-09A832EA7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944" y="4301337"/>
            <a:ext cx="3430829" cy="271535"/>
          </a:xfrm>
          <a:ln>
            <a:solidFill>
              <a:srgbClr val="9103FD"/>
            </a:solidFill>
          </a:ln>
        </p:spPr>
        <p:txBody>
          <a:bodyPr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ru-RU" b="0" i="0" dirty="0">
                <a:effectLst/>
                <a:latin typeface="Golos Text" panose="020B0503020202020204"/>
              </a:rPr>
              <a:t>Получение точек начала и конца ветвей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653F641-2394-48D6-8889-FD08031E7183}"/>
              </a:ext>
            </a:extLst>
          </p:cNvPr>
          <p:cNvSpPr txBox="1">
            <a:spLocks/>
          </p:cNvSpPr>
          <p:nvPr/>
        </p:nvSpPr>
        <p:spPr>
          <a:xfrm>
            <a:off x="4572000" y="4301337"/>
            <a:ext cx="3818534" cy="271536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Приближение исходной кривизны ветвей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E03FA3EF-010B-492E-8D61-3B09C04FC68A}"/>
              </a:ext>
            </a:extLst>
          </p:cNvPr>
          <p:cNvSpPr txBox="1">
            <a:spLocks/>
          </p:cNvSpPr>
          <p:nvPr/>
        </p:nvSpPr>
        <p:spPr>
          <a:xfrm>
            <a:off x="694944" y="1142085"/>
            <a:ext cx="7293254" cy="869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latin typeface="Golos Text" panose="020B0503020202020204"/>
              </a:rPr>
              <a:t>Разработан алгоритм генерации </a:t>
            </a:r>
            <a:r>
              <a:rPr lang="ru-RU" sz="1800" dirty="0">
                <a:solidFill>
                  <a:srgbClr val="9307FE"/>
                </a:solidFill>
                <a:latin typeface="Golos Text" panose="020B0503020202020204"/>
              </a:rPr>
              <a:t>более эффективного </a:t>
            </a:r>
            <a:r>
              <a:rPr lang="ru-RU" sz="1800" dirty="0">
                <a:latin typeface="Golos Text" panose="020B0503020202020204"/>
              </a:rPr>
              <a:t>и</a:t>
            </a:r>
            <a:r>
              <a:rPr lang="ru-RU" sz="1800" dirty="0">
                <a:solidFill>
                  <a:srgbClr val="9307FE"/>
                </a:solidFill>
                <a:latin typeface="Golos Text" panose="020B0503020202020204"/>
              </a:rPr>
              <a:t> гибкого представления растительности</a:t>
            </a:r>
            <a:r>
              <a:rPr lang="ru-RU" sz="1800" dirty="0">
                <a:latin typeface="Golos Text" panose="020B0503020202020204"/>
              </a:rPr>
              <a:t> на основе многомодульного представления</a:t>
            </a:r>
            <a:endParaRPr lang="ru-RU" sz="1800" dirty="0">
              <a:solidFill>
                <a:srgbClr val="9307F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5495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Представление растительности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5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D4D7546-5494-4AAC-9A51-09A832EA7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998" y="3950526"/>
            <a:ext cx="3657601" cy="453542"/>
          </a:xfrm>
          <a:ln>
            <a:solidFill>
              <a:srgbClr val="9103FD"/>
            </a:solidFill>
          </a:ln>
        </p:spPr>
        <p:txBody>
          <a:bodyPr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ru-RU" b="0" i="0" dirty="0">
                <a:effectLst/>
                <a:latin typeface="Golos Text" panose="020B0503020202020204"/>
              </a:rPr>
              <a:t>Детализация исходной структуры ветвей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653F641-2394-48D6-8889-FD08031E7183}"/>
              </a:ext>
            </a:extLst>
          </p:cNvPr>
          <p:cNvSpPr txBox="1">
            <a:spLocks/>
          </p:cNvSpPr>
          <p:nvPr/>
        </p:nvSpPr>
        <p:spPr>
          <a:xfrm>
            <a:off x="4813403" y="3950526"/>
            <a:ext cx="3386937" cy="453542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Получение физической структуры ветвей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EDE57F-E9DD-40F4-B04D-F59BB1D93E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70" y="1594712"/>
            <a:ext cx="2491454" cy="219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3F451D-5AB0-4F0E-AFCA-B8C6B7BF4B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92" y="1594711"/>
            <a:ext cx="2490755" cy="2194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9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Представление растительности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89" y="1034361"/>
            <a:ext cx="3854170" cy="338353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Данное представление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отличается</a:t>
            </a:r>
            <a:r>
              <a:rPr lang="ru-RU" sz="1600" dirty="0">
                <a:latin typeface="Golos Text" panose="020B0503020202020204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переменный уровень детализации за счет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многомодульного подхода </a:t>
            </a:r>
            <a:r>
              <a:rPr lang="en-US" sz="1600" dirty="0">
                <a:latin typeface="Golos Text" panose="020B0503020202020204"/>
              </a:rPr>
              <a:t>[</a:t>
            </a:r>
            <a:r>
              <a:rPr lang="ru-RU" sz="1600" dirty="0">
                <a:latin typeface="Golos Text" panose="020B0503020202020204"/>
              </a:rPr>
              <a:t>1</a:t>
            </a:r>
            <a:r>
              <a:rPr lang="en-US" sz="1600" dirty="0">
                <a:latin typeface="Golos Text" panose="020B0503020202020204"/>
              </a:rPr>
              <a:t>]</a:t>
            </a:r>
            <a:endParaRPr lang="ru-RU" sz="1600" dirty="0">
              <a:latin typeface="Golos Text" panose="020B0503020202020204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полный контроль над ходом генерации за счет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кривых Безье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удобство построения и вычисления характеристик </a:t>
            </a: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физической модели</a:t>
            </a:r>
            <a:endParaRPr lang="ru-RU" sz="1600" dirty="0">
              <a:latin typeface="Golos Text" panose="020B0503020202020204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271A2A-D2DA-4DC1-B46B-9B8DE6F06041}"/>
              </a:ext>
            </a:extLst>
          </p:cNvPr>
          <p:cNvSpPr/>
          <p:nvPr/>
        </p:nvSpPr>
        <p:spPr>
          <a:xfrm>
            <a:off x="519545" y="4502631"/>
            <a:ext cx="8014855" cy="2462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[1]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:</a:t>
            </a:r>
            <a:r>
              <a:rPr lang="en-US" sz="1000" dirty="0">
                <a:solidFill>
                  <a:schemeClr val="tx1"/>
                </a:solidFill>
              </a:rPr>
              <a:t> Hädrich T. et al. Fire in paradise: Mesoscale simulation of wildfires //ACM Transactions on Graphics (TOG). – 2021. –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Т. 40. – №. 4. – С. 1-15.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6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BD45F8D5-E331-4F29-928D-6BB81EDB8472}"/>
              </a:ext>
            </a:extLst>
          </p:cNvPr>
          <p:cNvSpPr txBox="1">
            <a:spLocks/>
          </p:cNvSpPr>
          <p:nvPr/>
        </p:nvSpPr>
        <p:spPr>
          <a:xfrm>
            <a:off x="4572000" y="3986714"/>
            <a:ext cx="3313786" cy="431185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Сгенерированные модели различных деревьев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22E723-71AC-42CE-AC15-00CCEB93CF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3076"/>
            <a:ext cx="3313786" cy="2490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35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Динамика растительности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89" y="1034361"/>
            <a:ext cx="7460564" cy="52728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600" dirty="0">
                <a:solidFill>
                  <a:srgbClr val="9103FD"/>
                </a:solidFill>
                <a:latin typeface="Golos Text" panose="020B0503020202020204"/>
              </a:rPr>
              <a:t>Физически правдоподобное</a:t>
            </a:r>
            <a:r>
              <a:rPr lang="ru-RU" sz="1600" dirty="0">
                <a:latin typeface="Golos Text" panose="020B0503020202020204"/>
              </a:rPr>
              <a:t> поведение растительности играет важную роль </a:t>
            </a:r>
            <a:r>
              <a:rPr lang="en-US" sz="1600" dirty="0">
                <a:latin typeface="Golos Text" panose="020B0503020202020204"/>
              </a:rPr>
              <a:t>[2]</a:t>
            </a:r>
            <a:endParaRPr lang="ru-RU" sz="1600" dirty="0">
              <a:latin typeface="Golos Text" panose="020B0503020202020204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271A2A-D2DA-4DC1-B46B-9B8DE6F06041}"/>
              </a:ext>
            </a:extLst>
          </p:cNvPr>
          <p:cNvSpPr/>
          <p:nvPr/>
        </p:nvSpPr>
        <p:spPr>
          <a:xfrm>
            <a:off x="519545" y="4502631"/>
            <a:ext cx="8014855" cy="2462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</a:t>
            </a:r>
            <a:r>
              <a:rPr lang="ru-RU" sz="1000" dirty="0">
                <a:solidFill>
                  <a:schemeClr val="tx1"/>
                </a:solidFill>
              </a:rPr>
              <a:t>2</a:t>
            </a:r>
            <a:r>
              <a:rPr lang="en-US" sz="1000" dirty="0">
                <a:solidFill>
                  <a:schemeClr val="tx1"/>
                </a:solidFill>
              </a:rPr>
              <a:t>] </a:t>
            </a:r>
            <a:r>
              <a:rPr lang="ru-RU" sz="1000" dirty="0">
                <a:solidFill>
                  <a:schemeClr val="tx1"/>
                </a:solidFill>
                <a:latin typeface="Golos Text" panose="020B0503020202020204"/>
              </a:rPr>
              <a:t>:</a:t>
            </a:r>
            <a:r>
              <a:rPr lang="en-US" sz="1000" dirty="0">
                <a:solidFill>
                  <a:schemeClr val="tx1"/>
                </a:solidFill>
              </a:rPr>
              <a:t> Pirk S. et al. Interactive wood combustion for botanical tree models //ACM Transactions on Graphics (TOG). – 2017. – Т. 36. – №. 6. – С. 1-12.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7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71A05D5-EFDF-49D1-94C3-6FCEED07518E}"/>
              </a:ext>
            </a:extLst>
          </p:cNvPr>
          <p:cNvSpPr txBox="1">
            <a:spLocks/>
          </p:cNvSpPr>
          <p:nvPr/>
        </p:nvSpPr>
        <p:spPr>
          <a:xfrm>
            <a:off x="1013345" y="4042927"/>
            <a:ext cx="3039278" cy="316391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Дерево реагирует на силу ветра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2915761-AF02-410A-913D-DFDA14F10EE9}"/>
              </a:ext>
            </a:extLst>
          </p:cNvPr>
          <p:cNvSpPr txBox="1">
            <a:spLocks/>
          </p:cNvSpPr>
          <p:nvPr/>
        </p:nvSpPr>
        <p:spPr>
          <a:xfrm>
            <a:off x="4809932" y="4042927"/>
            <a:ext cx="3039277" cy="316391"/>
          </a:xfrm>
          <a:prstGeom prst="rect">
            <a:avLst/>
          </a:prstGeom>
          <a:ln>
            <a:solidFill>
              <a:srgbClr val="9103FD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ru-RU" dirty="0">
                <a:latin typeface="Golos Text" panose="020B0503020202020204"/>
              </a:rPr>
              <a:t>Дерево разрушается при горении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49A7C1-7868-41CA-8F2C-576F7E07F4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45" y="1605226"/>
            <a:ext cx="3039278" cy="231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10A127-EC1E-4B04-8F2E-0A02AF2A8F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9933" y="1605226"/>
            <a:ext cx="3039277" cy="2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4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306435"/>
            <a:ext cx="6983631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Распространение лесных пожаров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89" y="1034361"/>
            <a:ext cx="7460564" cy="3741084"/>
          </a:xfrm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Модель распространения лесных пожаров требует реализовать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алгоритм распространения огня</a:t>
            </a:r>
          </a:p>
          <a:p>
            <a:pPr algn="just">
              <a:spcBef>
                <a:spcPts val="0"/>
              </a:spcBef>
            </a:pPr>
            <a:endParaRPr lang="ru-RU" sz="1600" dirty="0">
              <a:latin typeface="Golos Text" panose="020B0503020202020204"/>
            </a:endParaRPr>
          </a:p>
          <a:p>
            <a:pPr algn="just">
              <a:spcBef>
                <a:spcPts val="0"/>
              </a:spcBef>
            </a:pPr>
            <a:r>
              <a:rPr lang="ru-RU" sz="1600" dirty="0">
                <a:latin typeface="Golos Text" panose="020B0503020202020204"/>
              </a:rPr>
              <a:t>Данный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алгоритм</a:t>
            </a:r>
            <a:r>
              <a:rPr lang="ru-RU" sz="1600" dirty="0">
                <a:latin typeface="Golos Text" panose="020B0503020202020204"/>
              </a:rPr>
              <a:t> предполагает: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моделирование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теплопередачи</a:t>
            </a:r>
            <a:r>
              <a:rPr lang="ru-RU" sz="1600" dirty="0">
                <a:latin typeface="Golos Text" panose="020B0503020202020204"/>
              </a:rPr>
              <a:t> на уровне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модулей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моделирование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теплопередачи</a:t>
            </a:r>
            <a:r>
              <a:rPr lang="ru-RU" sz="1600" dirty="0">
                <a:latin typeface="Golos Text" panose="020B0503020202020204"/>
              </a:rPr>
              <a:t> на уровне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сетки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Golos Text" panose="020B0503020202020204"/>
              </a:rPr>
              <a:t>моделирование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теплопередачи</a:t>
            </a:r>
            <a:r>
              <a:rPr lang="ru-RU" sz="1600" dirty="0">
                <a:latin typeface="Golos Text" panose="020B0503020202020204"/>
              </a:rPr>
              <a:t> на уровне </a:t>
            </a:r>
            <a:r>
              <a:rPr lang="ru-RU" sz="1600" dirty="0">
                <a:solidFill>
                  <a:srgbClr val="9307FE"/>
                </a:solidFill>
                <a:latin typeface="Golos Text" panose="020B0503020202020204"/>
              </a:rPr>
              <a:t>модуль-сетка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77C9C70-B04F-4847-B483-CC2E55222AFF}"/>
              </a:ext>
            </a:extLst>
          </p:cNvPr>
          <p:cNvSpPr txBox="1"/>
          <p:nvPr/>
        </p:nvSpPr>
        <p:spPr>
          <a:xfrm>
            <a:off x="8842314" y="4775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589556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11600</TotalTime>
  <Words>1102</Words>
  <Application>Microsoft Office PowerPoint</Application>
  <PresentationFormat>Экран (16:9)</PresentationFormat>
  <Paragraphs>213</Paragraphs>
  <Slides>23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Times New Roman</vt:lpstr>
      <vt:lpstr>Тема1</vt:lpstr>
      <vt:lpstr>Разработка модели распространения лесных пожаров на мезомасштабном уровне</vt:lpstr>
      <vt:lpstr>Основная проблема</vt:lpstr>
      <vt:lpstr>Цели и задачи</vt:lpstr>
      <vt:lpstr>Основные составляющие модели</vt:lpstr>
      <vt:lpstr>Представление растительности</vt:lpstr>
      <vt:lpstr>Представление растительности</vt:lpstr>
      <vt:lpstr>Представление растительности</vt:lpstr>
      <vt:lpstr>Динамика растительности</vt:lpstr>
      <vt:lpstr>Распространение лесных пожаров</vt:lpstr>
      <vt:lpstr>Теплопередача на уровне модулей</vt:lpstr>
      <vt:lpstr>Теплопередача на уровне сетки</vt:lpstr>
      <vt:lpstr>Теплопередача на уровне сетки</vt:lpstr>
      <vt:lpstr>Теплопередача на уровне модуль-сетка</vt:lpstr>
      <vt:lpstr>Распространение лесных пожаров</vt:lpstr>
      <vt:lpstr>Критерии оценки производительности</vt:lpstr>
      <vt:lpstr>Конфигурация системы</vt:lpstr>
      <vt:lpstr>Эксперимент с отключенной физикой</vt:lpstr>
      <vt:lpstr>Эксперимент с отключенной физикой</vt:lpstr>
      <vt:lpstr>Эксперимент с включенной физикой</vt:lpstr>
      <vt:lpstr>Эксперимент с включенной физикой</vt:lpstr>
      <vt:lpstr>Заключение</vt:lpstr>
      <vt:lpstr>План дальнейшей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KYKLOWOOD</cp:lastModifiedBy>
  <cp:revision>448</cp:revision>
  <dcterms:created xsi:type="dcterms:W3CDTF">2014-06-27T12:30:22Z</dcterms:created>
  <dcterms:modified xsi:type="dcterms:W3CDTF">2024-05-27T18:50:00Z</dcterms:modified>
</cp:coreProperties>
</file>